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71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01" autoAdjust="0"/>
    <p:restoredTop sz="94660"/>
  </p:normalViewPr>
  <p:slideViewPr>
    <p:cSldViewPr snapToGrid="0">
      <p:cViewPr>
        <p:scale>
          <a:sx n="75" d="100"/>
          <a:sy n="75" d="100"/>
        </p:scale>
        <p:origin x="34" y="-9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04988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cba9aa73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cba9aa73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cba9aa73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cba9aa733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cba9aa73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cba9aa733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cba9aa733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cba9aa733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cba9aa733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cba9aa733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cba9aa733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cba9aa733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cba9aa733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cba9aa733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cba9aa73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cba9aa73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cba9aa73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cba9aa73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cba9aa73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cba9aa73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cba9aa73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cba9aa73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cba9aa733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cba9aa733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cba9aa73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cba9aa73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cba9aa73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cba9aa73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citeseerx.ist.psu.edu/viewdoc/download?doi=10.1.1.109.7685&amp;rep=rep1&amp;type=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cs/0109015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nlpLab/yap#yap---yet-another-natural-language-parserthe-building-block-for-hebrew-nlp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0474" y="683000"/>
            <a:ext cx="4026349" cy="369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ctrTitle"/>
          </p:nvPr>
        </p:nvSpPr>
        <p:spPr>
          <a:xfrm>
            <a:off x="311700" y="552450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b="1"/>
              <a:t>method : evaluation</a:t>
            </a:r>
            <a:endParaRPr sz="5500" b="1"/>
          </a:p>
        </p:txBody>
      </p:sp>
      <p:sp>
        <p:nvSpPr>
          <p:cNvPr id="111" name="Google Shape;111;p22"/>
          <p:cNvSpPr txBox="1">
            <a:spLocks noGrp="1"/>
          </p:cNvSpPr>
          <p:nvPr>
            <p:ph type="subTitle" idx="1"/>
          </p:nvPr>
        </p:nvSpPr>
        <p:spPr>
          <a:xfrm>
            <a:off x="587726" y="1715865"/>
            <a:ext cx="7176900" cy="29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 err="1" smtClean="0">
                <a:solidFill>
                  <a:srgbClr val="3D85C6"/>
                </a:solidFill>
              </a:rPr>
              <a:t>האבלואציה</a:t>
            </a:r>
            <a:r>
              <a:rPr lang="he-IL" dirty="0" smtClean="0">
                <a:solidFill>
                  <a:srgbClr val="3D85C6"/>
                </a:solidFill>
              </a:rPr>
              <a:t> תבוצע מול חלק של 10% </a:t>
            </a:r>
            <a:r>
              <a:rPr lang="he-IL" dirty="0" err="1" smtClean="0">
                <a:solidFill>
                  <a:srgbClr val="3D85C6"/>
                </a:solidFill>
              </a:rPr>
              <a:t>מהדאטה</a:t>
            </a:r>
            <a:r>
              <a:rPr lang="he-IL" dirty="0" smtClean="0">
                <a:solidFill>
                  <a:srgbClr val="3D85C6"/>
                </a:solidFill>
              </a:rPr>
              <a:t>, משום </a:t>
            </a:r>
            <a:r>
              <a:rPr lang="he-IL" dirty="0" err="1" smtClean="0">
                <a:solidFill>
                  <a:srgbClr val="3D85C6"/>
                </a:solidFill>
              </a:rPr>
              <a:t>שהדאטאסט</a:t>
            </a:r>
            <a:r>
              <a:rPr lang="he-IL" dirty="0" smtClean="0">
                <a:solidFill>
                  <a:srgbClr val="3D85C6"/>
                </a:solidFill>
              </a:rPr>
              <a:t> לא יהיה גדול מכמה אלפים.</a:t>
            </a:r>
          </a:p>
          <a:p>
            <a:pPr lvl="0" indent="-457200" algn="r" rtl="1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 smtClean="0">
                <a:solidFill>
                  <a:srgbClr val="3D85C6"/>
                </a:solidFill>
              </a:rPr>
              <a:t>Cost-Sensitive</a:t>
            </a:r>
            <a:r>
              <a:rPr lang="he-IL" dirty="0" smtClean="0">
                <a:solidFill>
                  <a:srgbClr val="3D85C6"/>
                </a:solidFill>
              </a:rPr>
              <a:t> - </a:t>
            </a:r>
            <a:r>
              <a:rPr lang="he-IL" dirty="0" err="1" smtClean="0">
                <a:solidFill>
                  <a:srgbClr val="3D85C6"/>
                </a:solidFill>
              </a:rPr>
              <a:t>אבלואציה</a:t>
            </a:r>
            <a:r>
              <a:rPr lang="he-IL" dirty="0" smtClean="0">
                <a:solidFill>
                  <a:srgbClr val="3D85C6"/>
                </a:solidFill>
              </a:rPr>
              <a:t> שבה יוגדר מחיר גבוה לסיווג הודעה לגיטימית כספאם.</a:t>
            </a:r>
          </a:p>
          <a:p>
            <a:pPr lvl="0" indent="-457200" algn="r" rtl="1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 smtClean="0">
                <a:solidFill>
                  <a:srgbClr val="3D85C6"/>
                </a:solidFill>
              </a:rPr>
              <a:t>Cross-Validation</a:t>
            </a:r>
            <a:r>
              <a:rPr lang="he-IL" dirty="0" smtClean="0">
                <a:solidFill>
                  <a:srgbClr val="3D85C6"/>
                </a:solidFill>
              </a:rPr>
              <a:t> – </a:t>
            </a:r>
            <a:r>
              <a:rPr lang="he-IL" dirty="0" err="1" smtClean="0">
                <a:solidFill>
                  <a:srgbClr val="3D85C6"/>
                </a:solidFill>
              </a:rPr>
              <a:t>אבלואציה</a:t>
            </a:r>
            <a:r>
              <a:rPr lang="he-IL" dirty="0" smtClean="0">
                <a:solidFill>
                  <a:srgbClr val="3D85C6"/>
                </a:solidFill>
              </a:rPr>
              <a:t> של המודל על </a:t>
            </a:r>
            <a:r>
              <a:rPr lang="he-IL" dirty="0" err="1" smtClean="0">
                <a:solidFill>
                  <a:srgbClr val="3D85C6"/>
                </a:solidFill>
              </a:rPr>
              <a:t>דאטאסטים</a:t>
            </a:r>
            <a:r>
              <a:rPr lang="he-IL" dirty="0" smtClean="0">
                <a:solidFill>
                  <a:srgbClr val="3D85C6"/>
                </a:solidFill>
              </a:rPr>
              <a:t> שונים (אחד של מסרונים ואחד של מיילים) לצורך מניעת </a:t>
            </a:r>
            <a:r>
              <a:rPr lang="en-US" dirty="0" err="1" smtClean="0">
                <a:solidFill>
                  <a:srgbClr val="3D85C6"/>
                </a:solidFill>
              </a:rPr>
              <a:t>overfitting</a:t>
            </a:r>
            <a:r>
              <a:rPr lang="he-IL" dirty="0" smtClean="0">
                <a:solidFill>
                  <a:srgbClr val="3D85C6"/>
                </a:solidFill>
              </a:rPr>
              <a:t> .</a:t>
            </a: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lang="he-IL" dirty="0" smtClean="0"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ctrTitle"/>
          </p:nvPr>
        </p:nvSpPr>
        <p:spPr>
          <a:xfrm>
            <a:off x="311700" y="367475"/>
            <a:ext cx="8520600" cy="90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60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30850"/>
            <a:ext cx="9144000" cy="321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ctrTitle"/>
          </p:nvPr>
        </p:nvSpPr>
        <p:spPr>
          <a:xfrm>
            <a:off x="311700" y="323850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/>
              <a:t>נתונים לאימון ולאבלואציה</a:t>
            </a:r>
            <a:endParaRPr sz="5000" b="1"/>
          </a:p>
        </p:txBody>
      </p:sp>
      <p:sp>
        <p:nvSpPr>
          <p:cNvPr id="123" name="Google Shape;123;p24"/>
          <p:cNvSpPr txBox="1">
            <a:spLocks noGrp="1"/>
          </p:cNvSpPr>
          <p:nvPr>
            <p:ph type="subTitle" idx="1"/>
          </p:nvPr>
        </p:nvSpPr>
        <p:spPr>
          <a:xfrm>
            <a:off x="563975" y="1691125"/>
            <a:ext cx="7176900" cy="29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2000" dirty="0" smtClean="0">
                <a:solidFill>
                  <a:srgbClr val="3D85C6"/>
                </a:solidFill>
              </a:rPr>
              <a:t>אנו נשתמש בשני </a:t>
            </a:r>
            <a:r>
              <a:rPr lang="he-IL" sz="2000" dirty="0" err="1" smtClean="0">
                <a:solidFill>
                  <a:srgbClr val="3D85C6"/>
                </a:solidFill>
              </a:rPr>
              <a:t>דאטאסטים</a:t>
            </a:r>
            <a:r>
              <a:rPr lang="he-IL" sz="2000" dirty="0" smtClean="0">
                <a:solidFill>
                  <a:srgbClr val="3D85C6"/>
                </a:solidFill>
              </a:rPr>
              <a:t> שנבנה לפי מסרונים ולפי מיילים שנשלחו אלינו או אל הסביבה הקרובה שלנו, לכן חוקי להשתמש בו.</a:t>
            </a:r>
          </a:p>
          <a:p>
            <a:pPr marL="0" lvl="0" indent="0" algn="r" rtl="1"/>
            <a:r>
              <a:rPr lang="he-IL" sz="2000" dirty="0" smtClean="0">
                <a:solidFill>
                  <a:srgbClr val="3D85C6"/>
                </a:solidFill>
              </a:rPr>
              <a:t>במאגרים יהיו לפחות 5000 הודעות בעברית, כאשר לפחות 750 מתוכן הן הודעות ספאם, בדומה </a:t>
            </a:r>
            <a:r>
              <a:rPr lang="he-IL" sz="2000" dirty="0" err="1" smtClean="0">
                <a:solidFill>
                  <a:srgbClr val="3D85C6"/>
                </a:solidFill>
              </a:rPr>
              <a:t>לדאטאסט</a:t>
            </a:r>
            <a:r>
              <a:rPr lang="he-IL" sz="2000" dirty="0" smtClean="0">
                <a:solidFill>
                  <a:srgbClr val="3D85C6"/>
                </a:solidFill>
              </a:rPr>
              <a:t> בשפה האנגלית.</a:t>
            </a:r>
            <a:r>
              <a:rPr lang="en" sz="2000" dirty="0" smtClean="0">
                <a:solidFill>
                  <a:srgbClr val="3D85C6"/>
                </a:solidFill>
              </a:rPr>
              <a:t/>
            </a:r>
            <a:br>
              <a:rPr lang="en" sz="2000" dirty="0" smtClean="0">
                <a:solidFill>
                  <a:srgbClr val="3D85C6"/>
                </a:solidFill>
              </a:rPr>
            </a:br>
            <a:r>
              <a:rPr lang="he-IL" sz="2000" dirty="0" smtClean="0">
                <a:solidFill>
                  <a:srgbClr val="3D85C6"/>
                </a:solidFill>
              </a:rPr>
              <a:t>צורת הרשומות, ככל הנראה, יהיו משפטים מפורקים מורפולוגית שמסווגים האם הם מייצגים הודעת ספאם או לא, וכן יוחלפו בהם לינקים, </a:t>
            </a:r>
            <a:r>
              <a:rPr lang="he-IL" sz="2000" dirty="0" err="1" smtClean="0">
                <a:solidFill>
                  <a:srgbClr val="3D85C6"/>
                </a:solidFill>
              </a:rPr>
              <a:t>אימו</a:t>
            </a:r>
            <a:r>
              <a:rPr lang="he-IL" sz="2000" dirty="0" err="1" smtClean="0">
                <a:solidFill>
                  <a:srgbClr val="3D85C6"/>
                </a:solidFill>
              </a:rPr>
              <a:t>ג'ים</a:t>
            </a:r>
            <a:r>
              <a:rPr lang="he-IL" sz="2000" dirty="0" smtClean="0">
                <a:solidFill>
                  <a:srgbClr val="3D85C6"/>
                </a:solidFill>
              </a:rPr>
              <a:t> ותווי שורה חדשה בתגית מתאימה</a:t>
            </a:r>
            <a:r>
              <a:rPr lang="he-IL" sz="2000" dirty="0" smtClean="0">
                <a:solidFill>
                  <a:srgbClr val="3D85C6"/>
                </a:solidFill>
              </a:rPr>
              <a:t>. בנוסף על מנת לא להסגיר מידע אישי כלשהו, </a:t>
            </a:r>
            <a:r>
              <a:rPr lang="he-IL" sz="2000" dirty="0" smtClean="0">
                <a:solidFill>
                  <a:srgbClr val="3D85C6"/>
                </a:solidFill>
              </a:rPr>
              <a:t>שמות</a:t>
            </a:r>
            <a:r>
              <a:rPr lang="he-IL" sz="2000" dirty="0">
                <a:solidFill>
                  <a:srgbClr val="3D85C6"/>
                </a:solidFill>
              </a:rPr>
              <a:t>, כתובות מייל, מספרי טלפון וכל מידע אישי שאינו נחוץ לצורך המשימה יוחלף </a:t>
            </a:r>
            <a:r>
              <a:rPr lang="he-IL" sz="2000" dirty="0" smtClean="0">
                <a:solidFill>
                  <a:srgbClr val="3D85C6"/>
                </a:solidFill>
              </a:rPr>
              <a:t>בתגית מתאימה.</a:t>
            </a:r>
            <a:endParaRPr lang="he-IL" sz="2000" dirty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dirty="0" smtClean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>
            <a:spLocks noGrp="1"/>
          </p:cNvSpPr>
          <p:nvPr>
            <p:ph type="ctrTitle"/>
          </p:nvPr>
        </p:nvSpPr>
        <p:spPr>
          <a:xfrm>
            <a:off x="311700" y="323850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 b="1"/>
              <a:t>נתונים לאימון ולאבלואציה</a:t>
            </a:r>
            <a:endParaRPr sz="5000" b="1"/>
          </a:p>
        </p:txBody>
      </p:sp>
      <p:sp>
        <p:nvSpPr>
          <p:cNvPr id="129" name="Google Shape;129;p25"/>
          <p:cNvSpPr txBox="1">
            <a:spLocks noGrp="1"/>
          </p:cNvSpPr>
          <p:nvPr>
            <p:ph type="subTitle" idx="1"/>
          </p:nvPr>
        </p:nvSpPr>
        <p:spPr>
          <a:xfrm>
            <a:off x="728250" y="1587216"/>
            <a:ext cx="7176900" cy="29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 err="1" smtClean="0">
                <a:solidFill>
                  <a:srgbClr val="3D85C6"/>
                </a:solidFill>
              </a:rPr>
              <a:t>הדאטה</a:t>
            </a:r>
            <a:r>
              <a:rPr lang="he-IL" dirty="0" smtClean="0">
                <a:solidFill>
                  <a:srgbClr val="3D85C6"/>
                </a:solidFill>
              </a:rPr>
              <a:t> שלנו מספק מכיוון שאנו בונים אותו לצורך המשימה, מסווג על ידינו כמיטב יכולתנו בצורה שאינה מסתמכת על מקור חיצוני.</a:t>
            </a: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 smtClean="0">
                <a:solidFill>
                  <a:srgbClr val="3D85C6"/>
                </a:solidFill>
              </a:rPr>
              <a:t>כמו כן, הוא יהיה דומה בגודלו </a:t>
            </a:r>
            <a:r>
              <a:rPr lang="he-IL" dirty="0" err="1" smtClean="0">
                <a:solidFill>
                  <a:srgbClr val="3D85C6"/>
                </a:solidFill>
              </a:rPr>
              <a:t>לדאטאסטים</a:t>
            </a:r>
            <a:r>
              <a:rPr lang="he-IL" dirty="0" smtClean="0">
                <a:solidFill>
                  <a:srgbClr val="3D85C6"/>
                </a:solidFill>
              </a:rPr>
              <a:t> מקבילים בשפה האנגלית.</a:t>
            </a:r>
            <a:endParaRPr dirty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ctrTitle"/>
          </p:nvPr>
        </p:nvSpPr>
        <p:spPr>
          <a:xfrm>
            <a:off x="311700" y="323850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/>
              <a:t>ניסויים והיפותזה</a:t>
            </a:r>
            <a:endParaRPr sz="5000" b="1"/>
          </a:p>
        </p:txBody>
      </p:sp>
      <p:sp>
        <p:nvSpPr>
          <p:cNvPr id="135" name="Google Shape;135;p26"/>
          <p:cNvSpPr txBox="1">
            <a:spLocks noGrp="1"/>
          </p:cNvSpPr>
          <p:nvPr>
            <p:ph type="subTitle" idx="1"/>
          </p:nvPr>
        </p:nvSpPr>
        <p:spPr>
          <a:xfrm>
            <a:off x="611477" y="1509037"/>
            <a:ext cx="7176900" cy="29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 smtClean="0">
                <a:solidFill>
                  <a:srgbClr val="3D85C6"/>
                </a:solidFill>
              </a:rPr>
              <a:t>בפרויקט יבוצעו ניסויים על גבי שני </a:t>
            </a:r>
            <a:r>
              <a:rPr lang="he-IL" dirty="0" err="1" smtClean="0">
                <a:solidFill>
                  <a:srgbClr val="3D85C6"/>
                </a:solidFill>
              </a:rPr>
              <a:t>דאטאסטים</a:t>
            </a:r>
            <a:r>
              <a:rPr lang="he-IL" dirty="0" smtClean="0">
                <a:solidFill>
                  <a:srgbClr val="3D85C6"/>
                </a:solidFill>
              </a:rPr>
              <a:t> של הודעות ספאם בעברית ועל האיחוד ביניהם, על גבי מספר מודלים שונים, כך שבסופו של דבר נדע מה היא הצורה הטובה ביותר לסנן הודעות ספאם בשפה העברית באופן יעיל.</a:t>
            </a: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 smtClean="0">
                <a:solidFill>
                  <a:srgbClr val="3D85C6"/>
                </a:solidFill>
              </a:rPr>
              <a:t>אנו מצפים לתוצאות שוות ל/גבוהות מהתוצאות שהושגו במאמרים שצוינו, בערך 95% דיוק.</a:t>
            </a:r>
            <a:endParaRPr dirty="0"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>
            <a:spLocks noGrp="1"/>
          </p:cNvSpPr>
          <p:nvPr>
            <p:ph type="subTitle" idx="1"/>
          </p:nvPr>
        </p:nvSpPr>
        <p:spPr>
          <a:xfrm>
            <a:off x="880650" y="1671332"/>
            <a:ext cx="7176900" cy="29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 smtClean="0">
                <a:solidFill>
                  <a:srgbClr val="3D85C6"/>
                </a:solidFill>
              </a:rPr>
              <a:t>האלמנט החדשני במשימה הוא העבודה עם השפה העברית מול מודלים שנוסו על שפות אחרות, וכן בנייה של מאגר מידע שככל הנראה לא נמצא בהישג ידו של הציבור.</a:t>
            </a:r>
            <a:endParaRPr dirty="0">
              <a:solidFill>
                <a:srgbClr val="3D85C6"/>
              </a:solidFill>
            </a:endParaRPr>
          </a:p>
        </p:txBody>
      </p:sp>
      <p:sp>
        <p:nvSpPr>
          <p:cNvPr id="141" name="Google Shape;141;p27"/>
          <p:cNvSpPr txBox="1">
            <a:spLocks noGrp="1"/>
          </p:cNvSpPr>
          <p:nvPr>
            <p:ph type="ctrTitle"/>
          </p:nvPr>
        </p:nvSpPr>
        <p:spPr>
          <a:xfrm>
            <a:off x="311700" y="323850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/>
              <a:t>חדשנות ומקוריות</a:t>
            </a:r>
            <a:endParaRPr sz="48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ctrTitle"/>
          </p:nvPr>
        </p:nvSpPr>
        <p:spPr>
          <a:xfrm>
            <a:off x="311708" y="5159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latin typeface="Calibri"/>
                <a:ea typeface="Calibri"/>
                <a:cs typeface="Calibri"/>
                <a:sym typeface="Calibri"/>
              </a:rPr>
              <a:t>ONLP 2019 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latin typeface="Calibri"/>
                <a:ea typeface="Calibri"/>
                <a:cs typeface="Calibri"/>
                <a:sym typeface="Calibri"/>
              </a:rPr>
              <a:t>Course Graduation Project</a:t>
            </a:r>
            <a:endParaRPr sz="4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1"/>
          </p:nvPr>
        </p:nvSpPr>
        <p:spPr>
          <a:xfrm>
            <a:off x="311700" y="26055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 smtClean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HebSpam</a:t>
            </a:r>
            <a:endParaRPr sz="4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1"/>
          </p:nvPr>
        </p:nvSpPr>
        <p:spPr>
          <a:xfrm>
            <a:off x="235500" y="33675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 smtClean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Guy Twito 206868333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 smtClean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Yuval Zaidel 206824799</a:t>
            </a:r>
            <a:endParaRPr sz="4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ctrTitle"/>
          </p:nvPr>
        </p:nvSpPr>
        <p:spPr>
          <a:xfrm>
            <a:off x="311700" y="95250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/>
              <a:t>הגדרת גרעין המשימה</a:t>
            </a:r>
            <a:endParaRPr sz="5000" b="1"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311700" y="1538725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הגדרת המשימה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 smtClean="0">
                <a:solidFill>
                  <a:srgbClr val="3D85C6"/>
                </a:solidFill>
              </a:rPr>
              <a:t>זיהוי הודעות ספאם בשפה העברית</a:t>
            </a:r>
            <a:endParaRPr dirty="0">
              <a:solidFill>
                <a:srgbClr val="3D85C6"/>
              </a:solidFill>
            </a:endParaRPr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1"/>
          </p:nvPr>
        </p:nvSpPr>
        <p:spPr>
          <a:xfrm>
            <a:off x="311700" y="2605525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Input </a:t>
            </a:r>
            <a:r>
              <a:rPr lang="en" b="1" dirty="0" smtClean="0"/>
              <a:t>Definition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 smtClean="0">
                <a:solidFill>
                  <a:srgbClr val="3D85C6"/>
                </a:solidFill>
              </a:rPr>
              <a:t>מסרונים ומיילים בעברית</a:t>
            </a:r>
            <a:endParaRPr dirty="0">
              <a:solidFill>
                <a:srgbClr val="3D85C6"/>
              </a:solidFill>
            </a:endParaRPr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1"/>
          </p:nvPr>
        </p:nvSpPr>
        <p:spPr>
          <a:xfrm>
            <a:off x="311700" y="3672325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Output Definition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 smtClean="0">
                <a:solidFill>
                  <a:srgbClr val="3D85C6"/>
                </a:solidFill>
              </a:rPr>
              <a:t>סיווג עבור כל הודעה האם היא הודעת ספאם</a:t>
            </a:r>
            <a:endParaRPr dirty="0"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ctrTitle"/>
          </p:nvPr>
        </p:nvSpPr>
        <p:spPr>
          <a:xfrm>
            <a:off x="311700" y="19050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>
                <a:latin typeface="Calibri"/>
                <a:ea typeface="Calibri"/>
                <a:cs typeface="Calibri"/>
                <a:sym typeface="Calibri"/>
              </a:rPr>
              <a:t>Prior Art &amp;</a:t>
            </a:r>
            <a:r>
              <a:rPr lang="en" sz="4300" b="1"/>
              <a:t> ספרות רלוונטית</a:t>
            </a:r>
            <a:endParaRPr sz="4300" b="1"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716375" y="1233925"/>
            <a:ext cx="7176900" cy="38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2400" dirty="0" smtClean="0">
                <a:solidFill>
                  <a:srgbClr val="3D85C6"/>
                </a:solidFill>
              </a:rPr>
              <a:t>נעשה זיהוי הודעות ספאם בשפה האנגלית ושפות נוספות, אך לא יכולנו למצוא זיהוי דומה המותאם לעברית.</a:t>
            </a:r>
            <a:r>
              <a:rPr lang="en-US" sz="2400" dirty="0" smtClean="0">
                <a:solidFill>
                  <a:srgbClr val="3D85C6"/>
                </a:solidFill>
              </a:rPr>
              <a:t> </a:t>
            </a:r>
            <a:endParaRPr lang="en-US" sz="2400" dirty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2400" dirty="0" smtClean="0">
                <a:solidFill>
                  <a:srgbClr val="3D85C6"/>
                </a:solidFill>
              </a:rPr>
              <a:t>אנחנו נתאים את המודלים לעברית ונשווה את התוצאות עם תוצאות מודלים בשפות אחרות.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he-IL" sz="2400" dirty="0" smtClean="0">
              <a:solidFill>
                <a:srgbClr val="3D85C6"/>
              </a:solidFill>
            </a:endParaRPr>
          </a:p>
          <a:p>
            <a:pPr marL="0" lvl="0" indent="0" algn="l"/>
            <a:r>
              <a:rPr lang="he-IL" sz="2000" dirty="0" smtClean="0">
                <a:solidFill>
                  <a:srgbClr val="3D85C6"/>
                </a:solidFill>
              </a:rPr>
              <a:t>1</a:t>
            </a:r>
            <a:r>
              <a:rPr lang="en-US" sz="2000" dirty="0" smtClean="0">
                <a:solidFill>
                  <a:srgbClr val="3D85C6"/>
                </a:solidFill>
              </a:rPr>
              <a:t>. </a:t>
            </a:r>
            <a:r>
              <a:rPr lang="en-US" sz="2000" dirty="0" smtClean="0">
                <a:solidFill>
                  <a:srgbClr val="3D85C6"/>
                </a:solidFill>
                <a:hlinkClick r:id="rId3"/>
              </a:rPr>
              <a:t>An </a:t>
            </a:r>
            <a:r>
              <a:rPr lang="en-US" sz="2000" dirty="0">
                <a:solidFill>
                  <a:srgbClr val="3D85C6"/>
                </a:solidFill>
                <a:hlinkClick r:id="rId3"/>
              </a:rPr>
              <a:t>Evaluation of Statistical Spam Filtering </a:t>
            </a:r>
            <a:r>
              <a:rPr lang="en-US" sz="2000" dirty="0" smtClean="0">
                <a:solidFill>
                  <a:srgbClr val="3D85C6"/>
                </a:solidFill>
                <a:hlinkClick r:id="rId3"/>
              </a:rPr>
              <a:t>Techniques</a:t>
            </a:r>
            <a:r>
              <a:rPr lang="en-US" sz="2000" dirty="0">
                <a:solidFill>
                  <a:srgbClr val="3D85C6"/>
                </a:solidFill>
              </a:rPr>
              <a:t> , Le Zhang, </a:t>
            </a:r>
            <a:r>
              <a:rPr lang="en-US" sz="2000" dirty="0" err="1">
                <a:solidFill>
                  <a:srgbClr val="3D85C6"/>
                </a:solidFill>
              </a:rPr>
              <a:t>Jingbo</a:t>
            </a:r>
            <a:r>
              <a:rPr lang="en-US" sz="2000" dirty="0">
                <a:solidFill>
                  <a:srgbClr val="3D85C6"/>
                </a:solidFill>
              </a:rPr>
              <a:t> Zhu, </a:t>
            </a:r>
            <a:r>
              <a:rPr lang="en-US" sz="2000" dirty="0" err="1">
                <a:solidFill>
                  <a:srgbClr val="3D85C6"/>
                </a:solidFill>
              </a:rPr>
              <a:t>Tianshun</a:t>
            </a:r>
            <a:r>
              <a:rPr lang="en-US" sz="2000" dirty="0">
                <a:solidFill>
                  <a:srgbClr val="3D85C6"/>
                </a:solidFill>
              </a:rPr>
              <a:t> </a:t>
            </a:r>
            <a:r>
              <a:rPr lang="en-US" sz="2000" dirty="0" smtClean="0">
                <a:solidFill>
                  <a:srgbClr val="3D85C6"/>
                </a:solidFill>
              </a:rPr>
              <a:t>Yao, 2004</a:t>
            </a:r>
            <a:r>
              <a:rPr lang="en-US" sz="2000" dirty="0" smtClean="0">
                <a:solidFill>
                  <a:srgbClr val="3D85C6"/>
                </a:solidFill>
              </a:rPr>
              <a:t>.</a:t>
            </a:r>
          </a:p>
          <a:p>
            <a:pPr marL="0" lvl="0" indent="0" algn="r"/>
            <a:r>
              <a:rPr lang="he-IL" sz="2000" dirty="0" smtClean="0">
                <a:solidFill>
                  <a:srgbClr val="3D85C6"/>
                </a:solidFill>
              </a:rPr>
              <a:t>המאמר מציג השוואה בין חמש שיטות למידה שונות על קורפוסים באנגלית ובסינית. </a:t>
            </a:r>
            <a:r>
              <a:rPr lang="he-IL" sz="2000" dirty="0" smtClean="0">
                <a:solidFill>
                  <a:srgbClr val="3D85C6"/>
                </a:solidFill>
              </a:rPr>
              <a:t>נוכל לממש את המודלים בעצמנו, ולהשתמש </a:t>
            </a:r>
            <a:r>
              <a:rPr lang="en-US" sz="2000" dirty="0" smtClean="0">
                <a:solidFill>
                  <a:srgbClr val="3D85C6"/>
                </a:solidFill>
              </a:rPr>
              <a:t>.baseline</a:t>
            </a:r>
            <a:r>
              <a:rPr lang="he-IL" sz="2000" dirty="0" err="1" smtClean="0">
                <a:solidFill>
                  <a:srgbClr val="3D85C6"/>
                </a:solidFill>
              </a:rPr>
              <a:t>באבלואציות</a:t>
            </a:r>
            <a:r>
              <a:rPr lang="he-IL" sz="2000" dirty="0" smtClean="0">
                <a:solidFill>
                  <a:srgbClr val="3D85C6"/>
                </a:solidFill>
              </a:rPr>
              <a:t> בתור </a:t>
            </a:r>
            <a:r>
              <a:rPr lang="en" sz="2400" dirty="0">
                <a:solidFill>
                  <a:srgbClr val="3D85C6"/>
                </a:solidFill>
              </a:rPr>
              <a:t/>
            </a:r>
            <a:br>
              <a:rPr lang="en" sz="2400" dirty="0">
                <a:solidFill>
                  <a:srgbClr val="3D85C6"/>
                </a:solidFill>
              </a:rPr>
            </a:br>
            <a:endParaRPr sz="2400" dirty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ctrTitle"/>
          </p:nvPr>
        </p:nvSpPr>
        <p:spPr>
          <a:xfrm>
            <a:off x="311700" y="19050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>
                <a:latin typeface="Calibri"/>
                <a:ea typeface="Calibri"/>
                <a:cs typeface="Calibri"/>
                <a:sym typeface="Calibri"/>
              </a:rPr>
              <a:t>Prior Art &amp;</a:t>
            </a:r>
            <a:r>
              <a:rPr lang="en" sz="4300" b="1"/>
              <a:t> ספרות רלוונטית</a:t>
            </a:r>
            <a:endParaRPr sz="4300" b="1"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510639" y="1233925"/>
            <a:ext cx="7382636" cy="38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US" sz="2000" dirty="0">
                <a:solidFill>
                  <a:srgbClr val="3D85C6"/>
                </a:solidFill>
              </a:rPr>
              <a:t>2. </a:t>
            </a:r>
            <a:r>
              <a:rPr lang="en-US" sz="2000" dirty="0">
                <a:solidFill>
                  <a:srgbClr val="3D85C6"/>
                </a:solidFill>
                <a:hlinkClick r:id="rId3"/>
              </a:rPr>
              <a:t>Boosting Trees for Anti-Spam Email Filtering</a:t>
            </a:r>
            <a:r>
              <a:rPr lang="en-US" sz="2000" dirty="0">
                <a:solidFill>
                  <a:srgbClr val="3D85C6"/>
                </a:solidFill>
              </a:rPr>
              <a:t> , Xavier </a:t>
            </a:r>
            <a:endParaRPr lang="en-US" sz="2000" dirty="0" smtClean="0">
              <a:solidFill>
                <a:srgbClr val="3D85C6"/>
              </a:solidFill>
            </a:endParaRPr>
          </a:p>
          <a:p>
            <a:pPr marL="0" indent="0" algn="l"/>
            <a:r>
              <a:rPr lang="en-US" sz="2000" dirty="0" smtClean="0">
                <a:solidFill>
                  <a:srgbClr val="3D85C6"/>
                </a:solidFill>
              </a:rPr>
              <a:t>Carreras </a:t>
            </a:r>
            <a:r>
              <a:rPr lang="en-US" sz="2000" dirty="0">
                <a:solidFill>
                  <a:srgbClr val="3D85C6"/>
                </a:solidFill>
              </a:rPr>
              <a:t>and </a:t>
            </a:r>
            <a:r>
              <a:rPr lang="en-US" sz="2000" dirty="0" err="1">
                <a:solidFill>
                  <a:srgbClr val="3D85C6"/>
                </a:solidFill>
              </a:rPr>
              <a:t>Llu´ıs</a:t>
            </a:r>
            <a:r>
              <a:rPr lang="en-US" sz="2000" dirty="0">
                <a:solidFill>
                  <a:srgbClr val="3D85C6"/>
                </a:solidFill>
              </a:rPr>
              <a:t> </a:t>
            </a:r>
            <a:r>
              <a:rPr lang="en-US" sz="2000" dirty="0" err="1">
                <a:solidFill>
                  <a:srgbClr val="3D85C6"/>
                </a:solidFill>
              </a:rPr>
              <a:t>M`arquez</a:t>
            </a:r>
            <a:r>
              <a:rPr lang="en-US" sz="2000" dirty="0">
                <a:solidFill>
                  <a:srgbClr val="3D85C6"/>
                </a:solidFill>
              </a:rPr>
              <a:t>, </a:t>
            </a:r>
            <a:r>
              <a:rPr lang="en-US" sz="2000" dirty="0" smtClean="0">
                <a:solidFill>
                  <a:srgbClr val="3D85C6"/>
                </a:solidFill>
              </a:rPr>
              <a:t>2001.</a:t>
            </a:r>
            <a:endParaRPr lang="he-IL" sz="2000" dirty="0">
              <a:solidFill>
                <a:srgbClr val="3D85C6"/>
              </a:solidFill>
            </a:endParaRPr>
          </a:p>
          <a:p>
            <a:pPr marL="45720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sz="1400" dirty="0" smtClean="0">
              <a:solidFill>
                <a:srgbClr val="3D85C6"/>
              </a:solidFill>
            </a:endParaRPr>
          </a:p>
          <a:p>
            <a:pPr marL="0" lvl="0" indent="0" algn="r"/>
            <a:r>
              <a:rPr lang="he-IL" sz="2400" dirty="0" smtClean="0">
                <a:solidFill>
                  <a:srgbClr val="3D85C6"/>
                </a:solidFill>
              </a:rPr>
              <a:t> </a:t>
            </a:r>
            <a:r>
              <a:rPr lang="en-US" sz="2400" dirty="0" err="1" smtClean="0">
                <a:solidFill>
                  <a:srgbClr val="3D85C6"/>
                </a:solidFill>
              </a:rPr>
              <a:t>AdaBoost</a:t>
            </a:r>
            <a:r>
              <a:rPr lang="he-IL" sz="2400" dirty="0" smtClean="0">
                <a:solidFill>
                  <a:srgbClr val="3D85C6"/>
                </a:solidFill>
              </a:rPr>
              <a:t>המאמר </a:t>
            </a:r>
            <a:r>
              <a:rPr lang="he-IL" sz="2400" dirty="0">
                <a:solidFill>
                  <a:srgbClr val="3D85C6"/>
                </a:solidFill>
              </a:rPr>
              <a:t>מציג </a:t>
            </a:r>
            <a:r>
              <a:rPr lang="he-IL" sz="2400" dirty="0" smtClean="0">
                <a:solidFill>
                  <a:srgbClr val="3D85C6"/>
                </a:solidFill>
              </a:rPr>
              <a:t>פירוט לשימוש באלגוריתם </a:t>
            </a:r>
            <a:endParaRPr lang="he-IL" sz="2400" dirty="0">
              <a:solidFill>
                <a:srgbClr val="3D85C6"/>
              </a:solidFill>
            </a:endParaRPr>
          </a:p>
          <a:p>
            <a:pPr marL="0" lvl="0" indent="0" algn="r"/>
            <a:r>
              <a:rPr lang="he-IL" sz="2400" dirty="0" smtClean="0">
                <a:solidFill>
                  <a:srgbClr val="3D85C6"/>
                </a:solidFill>
              </a:rPr>
              <a:t>לזיהוי </a:t>
            </a:r>
            <a:r>
              <a:rPr lang="he-IL" sz="2400" dirty="0">
                <a:solidFill>
                  <a:srgbClr val="3D85C6"/>
                </a:solidFill>
              </a:rPr>
              <a:t>הודעות ספאם </a:t>
            </a:r>
            <a:r>
              <a:rPr lang="he-IL" sz="2400" dirty="0" smtClean="0">
                <a:solidFill>
                  <a:srgbClr val="3D85C6"/>
                </a:solidFill>
              </a:rPr>
              <a:t>ובכך עוזר לנו להבין אותו.</a:t>
            </a:r>
          </a:p>
          <a:p>
            <a:pPr marL="0" lvl="0" indent="0" algn="r"/>
            <a:r>
              <a:rPr lang="en-US" sz="2400" dirty="0" smtClean="0">
                <a:solidFill>
                  <a:srgbClr val="3D85C6"/>
                </a:solidFill>
              </a:rPr>
              <a:t>.baseline</a:t>
            </a:r>
            <a:r>
              <a:rPr lang="he-IL" sz="2400" dirty="0" smtClean="0">
                <a:solidFill>
                  <a:srgbClr val="3D85C6"/>
                </a:solidFill>
              </a:rPr>
              <a:t>בנוסף נוכל להשתמש בתוצאותיו בתור </a:t>
            </a:r>
            <a:endParaRPr sz="2400" dirty="0">
              <a:solidFill>
                <a:srgbClr val="3D85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384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ctrTitle"/>
          </p:nvPr>
        </p:nvSpPr>
        <p:spPr>
          <a:xfrm>
            <a:off x="311700" y="171450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/>
              <a:t>הצדקה למסגור הפרויקט | motivation</a:t>
            </a:r>
            <a:endParaRPr sz="4100" b="1"/>
          </a:p>
        </p:txBody>
      </p:sp>
      <p:sp>
        <p:nvSpPr>
          <p:cNvPr id="87" name="Google Shape;87;p18"/>
          <p:cNvSpPr txBox="1">
            <a:spLocks noGrp="1"/>
          </p:cNvSpPr>
          <p:nvPr>
            <p:ph type="subTitle" idx="1"/>
          </p:nvPr>
        </p:nvSpPr>
        <p:spPr>
          <a:xfrm>
            <a:off x="944975" y="1462525"/>
            <a:ext cx="7176900" cy="29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r" rtl="1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2800"/>
              <a:buChar char="●"/>
            </a:pPr>
            <a:r>
              <a:rPr lang="he-IL" dirty="0" smtClean="0">
                <a:solidFill>
                  <a:srgbClr val="3D85C6"/>
                </a:solidFill>
              </a:rPr>
              <a:t>יותר מ70% מההודעות בישראל הן ספאם. סינון יעיל שלהן יכול להקל על כלל האוכלוסייה. </a:t>
            </a:r>
            <a:endParaRPr dirty="0">
              <a:solidFill>
                <a:srgbClr val="3D85C6"/>
              </a:solidFill>
            </a:endParaRPr>
          </a:p>
          <a:p>
            <a:pPr marL="457200" lvl="0" indent="-406400" algn="r" rtl="1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2800"/>
              <a:buChar char="●"/>
            </a:pPr>
            <a:r>
              <a:rPr lang="he-IL" dirty="0" smtClean="0">
                <a:solidFill>
                  <a:srgbClr val="3D85C6"/>
                </a:solidFill>
              </a:rPr>
              <a:t>נבנה מאגר הודעות ספאם בעברית, שכן לא מצאנו מאגר ציבורי כזה או כלי ציבורי ייעודי לסינון הודעות ספאם בעברית.</a:t>
            </a:r>
            <a:endParaRPr dirty="0">
              <a:solidFill>
                <a:srgbClr val="3D85C6"/>
              </a:solidFill>
            </a:endParaRPr>
          </a:p>
          <a:p>
            <a:pPr marL="457200" lvl="0" indent="-406400" algn="r" rtl="1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2800"/>
              <a:buChar char="●"/>
            </a:pPr>
            <a:r>
              <a:rPr lang="he-IL" dirty="0" smtClean="0">
                <a:solidFill>
                  <a:srgbClr val="3D85C6"/>
                </a:solidFill>
              </a:rPr>
              <a:t>דורש מימוש של טכניקות שונות, הכוללות מודלים שאת חלקם איננו מכירים מהקורס.</a:t>
            </a:r>
            <a:endParaRPr dirty="0" smtClean="0">
              <a:solidFill>
                <a:srgbClr val="3D85C6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ctrTitle"/>
          </p:nvPr>
        </p:nvSpPr>
        <p:spPr>
          <a:xfrm>
            <a:off x="311700" y="247650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 b="1"/>
              <a:t>האתגרים</a:t>
            </a:r>
            <a:endParaRPr sz="4300" b="1"/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1"/>
          </p:nvPr>
        </p:nvSpPr>
        <p:spPr>
          <a:xfrm>
            <a:off x="716375" y="1310125"/>
            <a:ext cx="7176900" cy="29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/>
            <a:r>
              <a:rPr lang="he-IL" dirty="0" smtClean="0">
                <a:solidFill>
                  <a:srgbClr val="3D85C6"/>
                </a:solidFill>
              </a:rPr>
              <a:t>1. התאמת מודלים קיימים לשימוש בשפה העברית.</a:t>
            </a:r>
            <a:endParaRPr dirty="0"/>
          </a:p>
          <a:p>
            <a:pPr marL="0" indent="0" algn="r" rtl="1"/>
            <a:r>
              <a:rPr lang="he-IL" dirty="0" smtClean="0">
                <a:solidFill>
                  <a:srgbClr val="3D85C6"/>
                </a:solidFill>
              </a:rPr>
              <a:t>2. איסוף המידע ובניית מאגר מתאים ושימושי </a:t>
            </a:r>
            <a:r>
              <a:rPr lang="he-IL" dirty="0">
                <a:solidFill>
                  <a:srgbClr val="3D85C6"/>
                </a:solidFill>
              </a:rPr>
              <a:t>בשפה </a:t>
            </a:r>
            <a:r>
              <a:rPr lang="he-IL" dirty="0" smtClean="0">
                <a:solidFill>
                  <a:srgbClr val="3D85C6"/>
                </a:solidFill>
              </a:rPr>
              <a:t>העברית. </a:t>
            </a:r>
            <a:r>
              <a:rPr lang="he-IL" dirty="0">
                <a:solidFill>
                  <a:srgbClr val="3D85C6"/>
                </a:solidFill>
              </a:rPr>
              <a:t>לפי המלצה של מתן, שימוש בכלי </a:t>
            </a:r>
            <a:r>
              <a:rPr lang="en-US" dirty="0">
                <a:solidFill>
                  <a:srgbClr val="3D85C6"/>
                </a:solidFill>
                <a:hlinkClick r:id="rId3"/>
              </a:rPr>
              <a:t>YAP</a:t>
            </a:r>
            <a:r>
              <a:rPr lang="he-IL" dirty="0">
                <a:solidFill>
                  <a:srgbClr val="3D85C6"/>
                </a:solidFill>
              </a:rPr>
              <a:t> והתאמתו לדאטה </a:t>
            </a:r>
            <a:r>
              <a:rPr lang="he-IL" dirty="0" smtClean="0">
                <a:solidFill>
                  <a:srgbClr val="3D85C6"/>
                </a:solidFill>
              </a:rPr>
              <a:t>שלנו.</a:t>
            </a:r>
            <a:endParaRPr lang="he-IL" dirty="0" smtClean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 smtClean="0">
                <a:solidFill>
                  <a:srgbClr val="3D85C6"/>
                </a:solidFill>
              </a:rPr>
              <a:t>3. בחירת הטכניקה המתאימה ביותר לסינון יעיל של הודעות ספאם בעברית, ביחס לדאטה שברשותנו.</a:t>
            </a:r>
            <a:endParaRPr dirty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ctrTitle"/>
          </p:nvPr>
        </p:nvSpPr>
        <p:spPr>
          <a:xfrm>
            <a:off x="311700" y="413989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>
                <a:latin typeface="Calibri"/>
                <a:ea typeface="Calibri"/>
                <a:cs typeface="Calibri"/>
                <a:sym typeface="Calibri"/>
              </a:rPr>
              <a:t>Chosen Method</a:t>
            </a:r>
            <a:endParaRPr sz="70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1439389"/>
            <a:ext cx="5932500" cy="3337200"/>
          </a:xfrm>
          <a:prstGeom prst="roundRect">
            <a:avLst>
              <a:gd name="adj" fmla="val 5513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ctrTitle"/>
          </p:nvPr>
        </p:nvSpPr>
        <p:spPr>
          <a:xfrm>
            <a:off x="311700" y="552450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b="1"/>
              <a:t>method</a:t>
            </a:r>
            <a:endParaRPr sz="5500" b="1"/>
          </a:p>
        </p:txBody>
      </p:sp>
      <p:sp>
        <p:nvSpPr>
          <p:cNvPr id="105" name="Google Shape;105;p21"/>
          <p:cNvSpPr txBox="1">
            <a:spLocks noGrp="1"/>
          </p:cNvSpPr>
          <p:nvPr>
            <p:ph type="subTitle" idx="1"/>
          </p:nvPr>
        </p:nvSpPr>
        <p:spPr>
          <a:xfrm>
            <a:off x="380010" y="1386325"/>
            <a:ext cx="7513265" cy="29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 lvl="0" indent="-355600" algn="r" rtl="1">
              <a:buClr>
                <a:srgbClr val="3D85C6"/>
              </a:buClr>
              <a:buSzPts val="2000"/>
              <a:buAutoNum type="arabicPeriod"/>
            </a:pPr>
            <a:r>
              <a:rPr lang="he-IL" sz="2000" dirty="0" smtClean="0">
                <a:solidFill>
                  <a:srgbClr val="3D85C6"/>
                </a:solidFill>
              </a:rPr>
              <a:t>אנו נשתמש במודלים </a:t>
            </a:r>
            <a:r>
              <a:rPr lang="he-IL" sz="2000" dirty="0">
                <a:solidFill>
                  <a:srgbClr val="3D85C6"/>
                </a:solidFill>
              </a:rPr>
              <a:t>מסוג </a:t>
            </a:r>
            <a:r>
              <a:rPr lang="en-US" sz="2000" dirty="0" smtClean="0">
                <a:solidFill>
                  <a:srgbClr val="3D85C6"/>
                </a:solidFill>
              </a:rPr>
              <a:t>classifiers</a:t>
            </a:r>
            <a:r>
              <a:rPr lang="he-IL" sz="2000" dirty="0" smtClean="0">
                <a:solidFill>
                  <a:srgbClr val="3D85C6"/>
                </a:solidFill>
              </a:rPr>
              <a:t>.</a:t>
            </a:r>
            <a:r>
              <a:rPr lang="en-US" sz="2000" dirty="0" smtClean="0">
                <a:solidFill>
                  <a:srgbClr val="3D85C6"/>
                </a:solidFill>
              </a:rPr>
              <a:t/>
            </a:r>
            <a:br>
              <a:rPr lang="en-US" sz="2000" dirty="0" smtClean="0">
                <a:solidFill>
                  <a:srgbClr val="3D85C6"/>
                </a:solidFill>
              </a:rPr>
            </a:br>
            <a:r>
              <a:rPr lang="he-IL" sz="2000" dirty="0">
                <a:solidFill>
                  <a:srgbClr val="3D85C6"/>
                </a:solidFill>
              </a:rPr>
              <a:t>המסווגים יהיו </a:t>
            </a:r>
            <a:r>
              <a:rPr lang="en-US" sz="2000" dirty="0">
                <a:solidFill>
                  <a:srgbClr val="3D85C6"/>
                </a:solidFill>
              </a:rPr>
              <a:t>Naïve Bayes</a:t>
            </a:r>
            <a:r>
              <a:rPr lang="he-IL" sz="2000" dirty="0">
                <a:solidFill>
                  <a:srgbClr val="3D85C6"/>
                </a:solidFill>
              </a:rPr>
              <a:t> , </a:t>
            </a:r>
            <a:r>
              <a:rPr lang="en-US" sz="2000" dirty="0" err="1">
                <a:solidFill>
                  <a:srgbClr val="3D85C6"/>
                </a:solidFill>
              </a:rPr>
              <a:t>AdaBoost</a:t>
            </a:r>
            <a:r>
              <a:rPr lang="he-IL" sz="2000" dirty="0">
                <a:solidFill>
                  <a:srgbClr val="3D85C6"/>
                </a:solidFill>
              </a:rPr>
              <a:t> , </a:t>
            </a:r>
            <a:r>
              <a:rPr lang="en-US" sz="2000" dirty="0">
                <a:solidFill>
                  <a:srgbClr val="3D85C6"/>
                </a:solidFill>
              </a:rPr>
              <a:t>Maximum </a:t>
            </a:r>
            <a:r>
              <a:rPr lang="en-US" sz="2000" dirty="0" smtClean="0">
                <a:solidFill>
                  <a:srgbClr val="3D85C6"/>
                </a:solidFill>
              </a:rPr>
              <a:t>Entropy</a:t>
            </a:r>
            <a:r>
              <a:rPr lang="he-IL" sz="2000" dirty="0" smtClean="0">
                <a:solidFill>
                  <a:srgbClr val="3D85C6"/>
                </a:solidFill>
              </a:rPr>
              <a:t>.</a:t>
            </a:r>
            <a:r>
              <a:rPr lang="en-US" sz="2000" dirty="0" smtClean="0">
                <a:solidFill>
                  <a:srgbClr val="3D85C6"/>
                </a:solidFill>
              </a:rPr>
              <a:t/>
            </a:r>
            <a:br>
              <a:rPr lang="en-US" sz="2000" dirty="0" smtClean="0">
                <a:solidFill>
                  <a:srgbClr val="3D85C6"/>
                </a:solidFill>
              </a:rPr>
            </a:br>
            <a:r>
              <a:rPr lang="he-IL" sz="2000" dirty="0" smtClean="0">
                <a:solidFill>
                  <a:srgbClr val="3D85C6"/>
                </a:solidFill>
              </a:rPr>
              <a:t>נמצא את הפיצ'רים המתאימים ביותר בתהליך </a:t>
            </a:r>
            <a:r>
              <a:rPr lang="he-IL" sz="2000" dirty="0" err="1" smtClean="0">
                <a:solidFill>
                  <a:srgbClr val="3D85C6"/>
                </a:solidFill>
              </a:rPr>
              <a:t>איטרטיבי</a:t>
            </a:r>
            <a:r>
              <a:rPr lang="he-IL" sz="2000" dirty="0" smtClean="0">
                <a:solidFill>
                  <a:srgbClr val="3D85C6"/>
                </a:solidFill>
              </a:rPr>
              <a:t>, למשל:</a:t>
            </a:r>
          </a:p>
          <a:p>
            <a:pPr lvl="1" indent="-355600" algn="r" rtl="1">
              <a:buClr>
                <a:srgbClr val="3D85C6"/>
              </a:buClr>
              <a:buSzPts val="2000"/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3D85C6"/>
                </a:solidFill>
              </a:rPr>
              <a:t>n-grams</a:t>
            </a:r>
            <a:r>
              <a:rPr lang="he-IL" sz="2000" dirty="0" smtClean="0">
                <a:solidFill>
                  <a:srgbClr val="3D85C6"/>
                </a:solidFill>
              </a:rPr>
              <a:t> על מילים.</a:t>
            </a:r>
          </a:p>
          <a:p>
            <a:pPr lvl="1" indent="-355600" algn="r" rtl="1">
              <a:buClr>
                <a:srgbClr val="3D85C6"/>
              </a:buClr>
              <a:buSzPts val="2000"/>
              <a:buFont typeface="Arial" pitchFamily="34" charset="0"/>
              <a:buChar char="•"/>
            </a:pPr>
            <a:r>
              <a:rPr lang="he-IL" sz="2000" dirty="0" smtClean="0">
                <a:solidFill>
                  <a:srgbClr val="3D85C6"/>
                </a:solidFill>
              </a:rPr>
              <a:t>אורך המשפט ומבנה </a:t>
            </a:r>
            <a:r>
              <a:rPr lang="he-IL" sz="2000" dirty="0">
                <a:solidFill>
                  <a:srgbClr val="3D85C6"/>
                </a:solidFill>
              </a:rPr>
              <a:t>מסוים של </a:t>
            </a:r>
            <a:r>
              <a:rPr lang="en-US" sz="2000" dirty="0">
                <a:solidFill>
                  <a:srgbClr val="3D85C6"/>
                </a:solidFill>
              </a:rPr>
              <a:t>parse trees</a:t>
            </a:r>
            <a:r>
              <a:rPr lang="he-IL" sz="2000" dirty="0">
                <a:solidFill>
                  <a:srgbClr val="3D85C6"/>
                </a:solidFill>
              </a:rPr>
              <a:t> </a:t>
            </a:r>
            <a:r>
              <a:rPr lang="he-IL" sz="2000" dirty="0" smtClean="0">
                <a:solidFill>
                  <a:srgbClr val="3D85C6"/>
                </a:solidFill>
              </a:rPr>
              <a:t>.</a:t>
            </a:r>
          </a:p>
          <a:p>
            <a:pPr lvl="1" indent="-355600" algn="r" rtl="1">
              <a:buClr>
                <a:srgbClr val="3D85C6"/>
              </a:buClr>
              <a:buSzPts val="2000"/>
              <a:buFont typeface="Arial" pitchFamily="34" charset="0"/>
              <a:buChar char="•"/>
            </a:pPr>
            <a:r>
              <a:rPr lang="he-IL" sz="2000" dirty="0" smtClean="0">
                <a:solidFill>
                  <a:srgbClr val="3D85C6"/>
                </a:solidFill>
              </a:rPr>
              <a:t>כמות סימנים/לינקים/שמות/ </a:t>
            </a:r>
            <a:r>
              <a:rPr lang="he-IL" sz="2000" dirty="0" err="1" smtClean="0">
                <a:solidFill>
                  <a:srgbClr val="3D85C6"/>
                </a:solidFill>
              </a:rPr>
              <a:t>אימוג'ים</a:t>
            </a:r>
            <a:r>
              <a:rPr lang="he-IL" sz="2000" dirty="0" smtClean="0">
                <a:solidFill>
                  <a:srgbClr val="3D85C6"/>
                </a:solidFill>
              </a:rPr>
              <a:t>/כתובות מייל/טלפונים במשפט ומיקומם היחסי במשפט.</a:t>
            </a:r>
            <a:r>
              <a:rPr lang="en-US" sz="2000" dirty="0" smtClean="0">
                <a:solidFill>
                  <a:srgbClr val="3D85C6"/>
                </a:solidFill>
              </a:rPr>
              <a:t/>
            </a:r>
            <a:br>
              <a:rPr lang="en-US" sz="2000" dirty="0" smtClean="0">
                <a:solidFill>
                  <a:srgbClr val="3D85C6"/>
                </a:solidFill>
              </a:rPr>
            </a:br>
            <a:endParaRPr sz="2000" dirty="0">
              <a:solidFill>
                <a:srgbClr val="3D85C6"/>
              </a:solidFill>
            </a:endParaRPr>
          </a:p>
          <a:p>
            <a:pPr marL="457200" lvl="0" indent="-355600" algn="r" rtl="1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2000"/>
              <a:buAutoNum type="arabicPeriod"/>
            </a:pPr>
            <a:r>
              <a:rPr lang="he-IL" sz="2000" dirty="0" smtClean="0">
                <a:solidFill>
                  <a:srgbClr val="3D85C6"/>
                </a:solidFill>
              </a:rPr>
              <a:t>לצורך שימוש באלגוריתמים נצטרך תחילה לבנות </a:t>
            </a:r>
            <a:r>
              <a:rPr lang="he-IL" sz="2000" dirty="0" err="1" smtClean="0">
                <a:solidFill>
                  <a:srgbClr val="3D85C6"/>
                </a:solidFill>
              </a:rPr>
              <a:t>דאטאסט</a:t>
            </a:r>
            <a:r>
              <a:rPr lang="he-IL" sz="2000" dirty="0" smtClean="0">
                <a:solidFill>
                  <a:srgbClr val="3D85C6"/>
                </a:solidFill>
              </a:rPr>
              <a:t> מתאים.</a:t>
            </a:r>
            <a:endParaRPr sz="2000" dirty="0">
              <a:solidFill>
                <a:srgbClr val="3D85C6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85C6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502</Words>
  <Application>Microsoft Office PowerPoint</Application>
  <PresentationFormat>‫הצגה על המסך (16:9)</PresentationFormat>
  <Paragraphs>63</Paragraphs>
  <Slides>15</Slides>
  <Notes>15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15</vt:i4>
      </vt:variant>
    </vt:vector>
  </HeadingPairs>
  <TitlesOfParts>
    <vt:vector size="16" baseType="lpstr">
      <vt:lpstr>Simple Light</vt:lpstr>
      <vt:lpstr>מצגת של PowerPoint</vt:lpstr>
      <vt:lpstr> ONLP 2019  Course Graduation Project</vt:lpstr>
      <vt:lpstr>הגדרת גרעין המשימה</vt:lpstr>
      <vt:lpstr>Prior Art &amp; ספרות רלוונטית</vt:lpstr>
      <vt:lpstr>Prior Art &amp; ספרות רלוונטית</vt:lpstr>
      <vt:lpstr>הצדקה למסגור הפרויקט | motivation</vt:lpstr>
      <vt:lpstr>האתגרים</vt:lpstr>
      <vt:lpstr>Chosen Method</vt:lpstr>
      <vt:lpstr>method</vt:lpstr>
      <vt:lpstr>method : evaluation</vt:lpstr>
      <vt:lpstr>Data</vt:lpstr>
      <vt:lpstr>נתונים לאימון ולאבלואציה</vt:lpstr>
      <vt:lpstr>נתונים לאימון ולאבלואציה</vt:lpstr>
      <vt:lpstr>ניסויים והיפותזה</vt:lpstr>
      <vt:lpstr>חדשנות ומקוריות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</dc:title>
  <cp:lastModifiedBy>Admin</cp:lastModifiedBy>
  <cp:revision>38</cp:revision>
  <dcterms:modified xsi:type="dcterms:W3CDTF">2019-07-15T18:53:59Z</dcterms:modified>
</cp:coreProperties>
</file>